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6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F81E68-8DC4-224B-32AC-8C26618D6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295C70-2F03-43EF-6FB6-73CC49938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7A5BC0-9C35-1407-8095-DB9C0F08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EBF635-EF7F-BA98-9C2F-6270DE68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C0200-0888-0F2F-71C7-758EB7BD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9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B1BBB0-11F5-4BC9-755F-9FD7CE31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AA0CD8D-0209-E276-1A71-0E98117B9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B617DC-2D1A-2CB0-BCE8-091BC6B5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CA89EC-7F65-15A1-A2CE-E38D1325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D09354-5F08-69AD-C670-52D9DA35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4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D4B7CC1-74B2-4F48-26F8-36310D24F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4E5309-B250-769F-F636-B310E4B5B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BF1DA3-7B8A-3274-46DE-A1C32792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579842-81FF-697D-52F7-2B82882B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EB4047-0A5C-F60B-2B2A-D91067F6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E94458-B144-5730-0D53-7F0E2368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DD641E-5041-6022-5334-E0F3D202C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A0BD2A-B7A4-310B-2509-913FC52B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398D30-4A87-B802-F63F-A8CB2B22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B43090-92B5-FA4C-C3E6-C3F3DC78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2C36EA-A970-C80B-69D2-57CC48D7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376883-9BD4-007D-D0B6-08F9A267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F5B444-7717-1651-27D4-1C99C39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A2E1FF-18A7-723E-C89E-5A3955DD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F889E1-4CCB-E7D7-97BE-69477BBC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1FB247-C643-C6DF-7FA7-9AFE8FB4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A42B6C-1CF1-A836-40E9-E26F17BB4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00E587-5FA0-2BE3-1892-F10AE7B4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9618C7-75D5-932D-6ED1-3659968C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7E80FF-8679-D9E9-F7A2-BB93625E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A8735E-6F8A-CEBC-B3F4-8AE28B5E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7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27A793-B724-CAD0-7D0A-5D3B0418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728768F-7C23-6891-EC45-C42FFDD4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FFE578F-43E5-C7E0-0A6D-EC83A2025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7ACDB84-8AF3-06DD-9B6F-2AA992E9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BB63FDB-78BB-D821-DAB1-CDFC3814A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035201-6E07-6C0A-80C9-FB4B3197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0929184-6FC9-14BB-13B8-3C037215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2EB93B6-977F-B682-FABE-5FD136B1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8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0F1D26-8466-B675-C6BF-3FD056B3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7CB41B7-A5C6-5919-BBF9-60E34A66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2C91A1D-7D5D-6870-1C08-587F2A1D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FCD7F42-51CA-87EC-B280-048034CD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1333F25-985F-8DFB-4964-E377C74D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4229782-267D-07D9-3939-45770B43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9DF1877-B64C-EF51-ADBE-8FB894AB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5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8BA9C5-9D09-E47A-F02D-BC7BA257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B4129E-66DC-FFA6-F1B8-AE36F665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B3E5A2B-27BD-E17B-9370-9049F2572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83288C-BC32-721B-10D1-8672DCB7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1CE42AA-9740-1357-0E0D-43BE0DEE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A4F24A-7FD9-920D-B3B3-04687710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9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7E252-30AD-B2E7-4714-75B9D7B9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3D19707-6B5D-B7FB-13C7-B72B4A21D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281728D-C83F-44D1-9319-2E25FB357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F7CE529-1A68-F5A4-7CE0-E5FA544B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4CD09FE-B48E-DAFA-6BB2-FE426186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E16CF3-8D55-E4F2-B6A6-54D57AB5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1B209-C22E-BF5B-B5BC-DE9FFFDC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9D59297-0111-A363-4BE5-51C52F995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8A8271-FD55-9D5C-B983-28C87CD08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C301-542C-47F1-8E60-8602F25BBDC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37A536-F5BE-6EAD-2B85-DDF7D2831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1581E2-CE36-0A14-D5EF-490144C3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4BA0-3605-4652-8D3F-4510D4728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7;&#1084;&#1100;&#1103;71.&#1088;&#1092;/mery-podderzhki/mery-sotsialnoy-podderzhk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55CCEC-30EA-ABCF-8D60-750AE805A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132" y="-1"/>
            <a:ext cx="142802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F8F4A98-F995-E675-EC86-7DD0A1BA61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924145" cy="5924145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C977DA0F-88E2-96B8-0E50-D1A16B6BF6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44" y="661481"/>
            <a:ext cx="6196519" cy="6196519"/>
          </a:xfrm>
        </p:spPr>
      </p:pic>
    </p:spTree>
    <p:extLst>
      <p:ext uri="{BB962C8B-B14F-4D97-AF65-F5344CB8AC3E}">
        <p14:creationId xmlns:p14="http://schemas.microsoft.com/office/powerpoint/2010/main" val="337629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EFE05177-05D9-A3E0-DFDC-52393D787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62" y="297950"/>
            <a:ext cx="8051090" cy="5694287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C06019-CD84-43C3-77A9-F1ED48B86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25" y="209145"/>
            <a:ext cx="3932237" cy="381158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2025 год объявлен в России Годом защитника Отечества. Об этом заявил Владимир Путин на заседании Госсовета в Кремле 5 января 2025 года. </a:t>
            </a:r>
          </a:p>
          <a:p>
            <a:pPr algn="just"/>
            <a:r>
              <a:rPr lang="ru-RU" sz="2400" dirty="0"/>
              <a:t>По словам главы государства, год будет посвящён героям и участникам СВО, а также памяти о подвигах предков, сражавшихся за Родину в разные периоды истории и сокрушивших нацизм. </a:t>
            </a:r>
          </a:p>
        </p:txBody>
      </p:sp>
    </p:spTree>
    <p:extLst>
      <p:ext uri="{BB962C8B-B14F-4D97-AF65-F5344CB8AC3E}">
        <p14:creationId xmlns:p14="http://schemas.microsoft.com/office/powerpoint/2010/main" val="94631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BAD94788-505C-CE6A-3BC2-7C5DC6746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37" y="286721"/>
            <a:ext cx="4111591" cy="6284557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B9FD5F0-641C-C3B5-94D5-EF51CD6F7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79" y="569068"/>
            <a:ext cx="4111591" cy="441149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За год регион усовершенствовал заботу о многодетных и молодых родителях. Для удобства был создан сайт </a:t>
            </a:r>
            <a:r>
              <a:rPr lang="en-US" sz="2400" dirty="0">
                <a:hlinkClick r:id="rId3"/>
              </a:rPr>
              <a:t>https://</a:t>
            </a:r>
            <a:r>
              <a:rPr lang="ru-RU" sz="2400" dirty="0">
                <a:hlinkClick r:id="rId3"/>
              </a:rPr>
              <a:t>семья71.рф/</a:t>
            </a:r>
            <a:r>
              <a:rPr lang="en-US" sz="2400" dirty="0" err="1">
                <a:hlinkClick r:id="rId3"/>
              </a:rPr>
              <a:t>mery-podderzhki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mery-sotsialnoy-podderzhki</a:t>
            </a:r>
            <a:r>
              <a:rPr lang="en-US" sz="2400" dirty="0">
                <a:hlinkClick r:id="rId3"/>
              </a:rPr>
              <a:t>/</a:t>
            </a:r>
            <a:r>
              <a:rPr lang="ru-RU" sz="2400" dirty="0"/>
              <a:t>  где собрана вся информация о льготах и программах. А недавно утвержденный демографический стандарт помогает работодателям создавать комфортные условия для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368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7816917-B097-6F44-7C64-342F4C0F8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07" y="287033"/>
            <a:ext cx="7169044" cy="6552954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2C7BD6-AB98-A52E-8F56-D75B79803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780" y="442608"/>
            <a:ext cx="3932237" cy="578309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 1 января 2025 года прожиточный минимум в России увеличился на 14,8%, что стало значимым шагом в обеспечении социальной поддержки граждан. Этот показатель играет ключевую роль в оценке нуждаемости населения и формировании мер социальной помощи.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🔍 Величина прожиточного минимума в Тульской области:</a:t>
            </a:r>
          </a:p>
          <a:p>
            <a:pPr algn="just"/>
            <a:r>
              <a:rPr lang="ru-RU" dirty="0"/>
              <a:t>17 733 ₽ - на душу населения;</a:t>
            </a:r>
          </a:p>
          <a:p>
            <a:pPr algn="just"/>
            <a:r>
              <a:rPr lang="ru-RU" dirty="0"/>
              <a:t>19 329 ₽ - для трудоспособных граждан; </a:t>
            </a:r>
          </a:p>
          <a:p>
            <a:pPr algn="just"/>
            <a:r>
              <a:rPr lang="ru-RU" dirty="0"/>
              <a:t>15250 ₽ - размер прожиточного минимума для пенсионеров;</a:t>
            </a:r>
          </a:p>
          <a:p>
            <a:pPr algn="just"/>
            <a:r>
              <a:rPr lang="ru-RU" dirty="0"/>
              <a:t>17 201 ₽ - на детей.</a:t>
            </a:r>
          </a:p>
        </p:txBody>
      </p:sp>
    </p:spTree>
    <p:extLst>
      <p:ext uri="{BB962C8B-B14F-4D97-AF65-F5344CB8AC3E}">
        <p14:creationId xmlns:p14="http://schemas.microsoft.com/office/powerpoint/2010/main" val="42872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840083" cy="58400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80" y="445399"/>
            <a:ext cx="6372420" cy="6372420"/>
          </a:xfrm>
        </p:spPr>
      </p:pic>
    </p:spTree>
    <p:extLst>
      <p:ext uri="{BB962C8B-B14F-4D97-AF65-F5344CB8AC3E}">
        <p14:creationId xmlns:p14="http://schemas.microsoft.com/office/powerpoint/2010/main" val="55036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840083" cy="58400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80" y="445399"/>
            <a:ext cx="6372420" cy="6372420"/>
          </a:xfrm>
        </p:spPr>
      </p:pic>
    </p:spTree>
    <p:extLst>
      <p:ext uri="{BB962C8B-B14F-4D97-AF65-F5344CB8AC3E}">
        <p14:creationId xmlns:p14="http://schemas.microsoft.com/office/powerpoint/2010/main" val="16202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4D5A3221-2800-EF9A-76D8-90A06A925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47" y="141119"/>
            <a:ext cx="6220770" cy="6220770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8B302AF-5288-EF3B-29B1-993EDDB9F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463" y="184892"/>
            <a:ext cx="5589283" cy="6220770"/>
          </a:xfrm>
        </p:spPr>
        <p:txBody>
          <a:bodyPr>
            <a:noAutofit/>
          </a:bodyPr>
          <a:lstStyle/>
          <a:p>
            <a:r>
              <a:rPr lang="ru-RU" sz="1800" dirty="0"/>
              <a:t>Хорошие новости для жительниц Тульской области, кто станет или собирается стать мамой в 2025 году 🤰</a:t>
            </a:r>
          </a:p>
          <a:p>
            <a:r>
              <a:rPr lang="ru-RU" sz="1800" dirty="0"/>
              <a:t>📈 В этом году увеличился размер пособия по беременности и родам. </a:t>
            </a:r>
          </a:p>
          <a:p>
            <a:r>
              <a:rPr lang="ru-RU" sz="1800" dirty="0"/>
              <a:t>🧮 Выплата рассчитывается из среднего заработка за два года, которые предшествовали году начала декретного отпуска. </a:t>
            </a:r>
          </a:p>
          <a:p>
            <a:r>
              <a:rPr lang="ru-RU" sz="1800" dirty="0"/>
              <a:t>С началом 2025 года в России МРОТ составляет 22 440 руб. в месяц. </a:t>
            </a:r>
          </a:p>
          <a:p>
            <a:r>
              <a:rPr lang="ru-RU" sz="1800" dirty="0"/>
              <a:t>А потому пособия в этом году: </a:t>
            </a:r>
          </a:p>
          <a:p>
            <a:r>
              <a:rPr lang="ru-RU" sz="1800" dirty="0"/>
              <a:t>за 140 дней </a:t>
            </a:r>
          </a:p>
          <a:p>
            <a:r>
              <a:rPr lang="ru-RU" sz="1800" dirty="0"/>
              <a:t>мин. — 103 285 руб., макс. — 794 355 руб. </a:t>
            </a:r>
          </a:p>
          <a:p>
            <a:r>
              <a:rPr lang="ru-RU" sz="1800" dirty="0"/>
              <a:t>За 156 дней </a:t>
            </a:r>
          </a:p>
          <a:p>
            <a:r>
              <a:rPr lang="ru-RU" sz="1800" dirty="0"/>
              <a:t>мин. — 115 089 руб., макс. — 885 139 руб. </a:t>
            </a:r>
          </a:p>
          <a:p>
            <a:r>
              <a:rPr lang="ru-RU" sz="1800" dirty="0"/>
              <a:t>За 194 дня </a:t>
            </a:r>
          </a:p>
          <a:p>
            <a:r>
              <a:rPr lang="ru-RU" sz="1800" dirty="0"/>
              <a:t>мин. — 143 123 руб., макс. — 1 100 750 руб. </a:t>
            </a:r>
          </a:p>
          <a:p>
            <a:r>
              <a:rPr lang="ru-RU" sz="1800" dirty="0"/>
              <a:t>📊 Точный размер выплаты зависит от зарплаты женщины.</a:t>
            </a:r>
          </a:p>
        </p:txBody>
      </p:sp>
    </p:spTree>
    <p:extLst>
      <p:ext uri="{BB962C8B-B14F-4D97-AF65-F5344CB8AC3E}">
        <p14:creationId xmlns:p14="http://schemas.microsoft.com/office/powerpoint/2010/main" val="206137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205655F-7D50-DF47-7846-97DB302D6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15" y="189757"/>
            <a:ext cx="6589747" cy="6589747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F25848-86F8-914D-27B8-16B4EB6A1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409" y="296694"/>
            <a:ext cx="4510425" cy="609437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Тульская область усиливает поддержку семей: какие перемены к лучшему ждут молодых родителей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В регионе разрабатывают новые меры для улучшения демографической ситуации и поддержки семей. Основные цели — помощь молодым родителям и повышение рождаемости.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848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883E92E-DFF6-D4C1-1EB9-36482230EB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31" y="-1"/>
            <a:ext cx="5914417" cy="5914417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B9E1A48-CB8A-D49E-576B-E8D14A96AA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86" y="601578"/>
            <a:ext cx="6347214" cy="6347214"/>
          </a:xfrm>
        </p:spPr>
      </p:pic>
    </p:spTree>
    <p:extLst>
      <p:ext uri="{BB962C8B-B14F-4D97-AF65-F5344CB8AC3E}">
        <p14:creationId xmlns:p14="http://schemas.microsoft.com/office/powerpoint/2010/main" val="153090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A05D1E97-0E71-7EE0-F850-9D9A5CE083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"/>
            <a:ext cx="6288932" cy="6288932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E8DBB67D-F7E6-5D07-AF47-E55D05C05F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33" y="954933"/>
            <a:ext cx="5903068" cy="5903068"/>
          </a:xfrm>
        </p:spPr>
      </p:pic>
    </p:spTree>
    <p:extLst>
      <p:ext uri="{BB962C8B-B14F-4D97-AF65-F5344CB8AC3E}">
        <p14:creationId xmlns:p14="http://schemas.microsoft.com/office/powerpoint/2010/main" val="1741739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341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Пользователь Windows</cp:lastModifiedBy>
  <cp:revision>4</cp:revision>
  <dcterms:created xsi:type="dcterms:W3CDTF">2025-01-15T16:31:42Z</dcterms:created>
  <dcterms:modified xsi:type="dcterms:W3CDTF">2025-01-17T07:57:13Z</dcterms:modified>
</cp:coreProperties>
</file>